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399" r:id="rId4"/>
    <p:sldId id="404" r:id="rId5"/>
    <p:sldId id="401" r:id="rId6"/>
    <p:sldId id="403" r:id="rId7"/>
    <p:sldId id="402" r:id="rId8"/>
    <p:sldId id="414" r:id="rId9"/>
    <p:sldId id="415" r:id="rId10"/>
    <p:sldId id="416" r:id="rId11"/>
    <p:sldId id="417" r:id="rId12"/>
    <p:sldId id="418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9" r:id="rId21"/>
  </p:sldIdLst>
  <p:sldSz cx="12192000" cy="6858000"/>
  <p:notesSz cx="6858000" cy="1047750"/>
  <p:embeddedFontLst>
    <p:embeddedFont>
      <p:font typeface="Roboto" panose="020B0600000101010101" charset="0"/>
      <p:regular r:id="rId24"/>
      <p:bold r:id="rId25"/>
      <p:italic r:id="rId26"/>
      <p:boldItalic r:id="rId27"/>
    </p:embeddedFont>
    <p:embeddedFont>
      <p:font typeface="Malgun Gothic Semilight" panose="020B0502040204020203" pitchFamily="50" charset="-127"/>
      <p:regular r:id="rId28"/>
    </p:embeddedFont>
    <p:embeddedFont>
      <p:font typeface="나눔고딕" panose="020D0604000000000000" pitchFamily="50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BF00729-3972-44E1-89EF-9C06C28F9418}">
          <p14:sldIdLst>
            <p14:sldId id="256"/>
            <p14:sldId id="257"/>
            <p14:sldId id="399"/>
            <p14:sldId id="404"/>
            <p14:sldId id="401"/>
            <p14:sldId id="403"/>
            <p14:sldId id="402"/>
            <p14:sldId id="414"/>
            <p14:sldId id="415"/>
            <p14:sldId id="416"/>
            <p14:sldId id="417"/>
            <p14:sldId id="418"/>
            <p14:sldId id="405"/>
            <p14:sldId id="406"/>
            <p14:sldId id="407"/>
            <p14:sldId id="408"/>
          </p14:sldIdLst>
        </p14:section>
        <p14:section name="Untitled Section" id="{2931E2B6-83EC-4E20-B144-678D2463D40A}">
          <p14:sldIdLst>
            <p14:sldId id="409"/>
            <p14:sldId id="410"/>
            <p14:sldId id="411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737373"/>
    <a:srgbClr val="FEB23F"/>
    <a:srgbClr val="4BE6FA"/>
    <a:srgbClr val="FF3399"/>
    <a:srgbClr val="002B36"/>
    <a:srgbClr val="ACC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6" autoAdjust="0"/>
    <p:restoredTop sz="65621" autoAdjust="0"/>
  </p:normalViewPr>
  <p:slideViewPr>
    <p:cSldViewPr snapToGrid="0">
      <p:cViewPr varScale="1">
        <p:scale>
          <a:sx n="61" d="100"/>
          <a:sy n="61" d="100"/>
        </p:scale>
        <p:origin x="1315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247" d="100"/>
          <a:sy n="247" d="100"/>
        </p:scale>
        <p:origin x="186" y="18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504596-B61E-43B9-BB34-CFC8EEF78A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4B27E0-20E4-4D0E-BEA0-8C4A38CADE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34F2A-B930-4573-9893-B4566FEE5A8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2BEA6-70FC-4BCB-9704-A14C049EF2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C597F-CE51-4D33-8FA1-A62D6C8AAF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67C44-E92D-4E2C-844F-657EE5C4C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488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unmv2013.blogspot.com/2016/09/resnet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school.net/view-notebook/958022040c544257aa7ba88643d6c032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onomy.com/2017/04/history-neural-network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ftp/arxiv/papers/1803/1803.01164.pdf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시그모이드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함수는 가운데 부분만 변화가 있고 입력이 좌우로 커져도 항상 고정된 값이 나옴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출력값이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높을 경우 활성화 함수를 거치면서 정보가 사라져 버리는 문제가 발생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AlexNet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사용하여 이를 해결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아래 그림에서 보는 것처럼 입력이 커져도 그 변화를 그대로 출력에 반영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최대한 보존하여 깊은 계층으로 전달할 수 있었습니다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46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깊은 신경망의 두 번째 문제점은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과적합입니다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소실을 막고 학습이 잘 되어도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훈련 데이터에 너무 과도하게 맞춰져 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테스트셋을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제대로 판단하지 못 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계층이 늘어나면 정보를 기억할 수 있는 가중치의 개수가 증가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만약 훈련 데이터의 양보다 가중치 공간이 더 크다면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최악의 경우 모든 훈련 데이터를 하나하나씩 별도로 구분할 수도 있음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0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제프리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힌튼은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드롭아웃이란 기법으로 이 문제를 해결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 시에는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랜덤하게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신경망의 연결을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끊어버림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이렇게 하면 특정 노드에 의존하지 않아 일반화 능력이 향상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학습이 끝나고 실제 테스트를 할 때는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드롭아웃을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사용하지 않음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드롭아웃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덕분에 신경망의 계층이 깊어져도 최적화와 일반화가 잘 되어서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수십만장의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사진도 정확하게 분류할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sng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현재도 </a:t>
            </a:r>
            <a:r>
              <a:rPr lang="ko-KR" altLang="en-US" sz="1100" b="0" i="0" u="none" strike="sng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</a:t>
            </a:r>
            <a:r>
              <a:rPr lang="ko-KR" altLang="en-US" sz="1100" b="0" i="0" u="none" strike="sng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소실과 </a:t>
            </a:r>
            <a:r>
              <a:rPr lang="ko-KR" altLang="en-US" sz="1100" b="0" i="0" u="none" strike="sng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과대적합을</a:t>
            </a:r>
            <a:r>
              <a:rPr lang="ko-KR" altLang="en-US" sz="1100" b="0" i="0" u="none" strike="sng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막기 위해 계속 새로운 기술이 개발되고 있습니다</a:t>
            </a:r>
            <a:r>
              <a:rPr lang="en-US" altLang="ko-KR" sz="1100" b="0" i="0" u="none" strike="sng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endParaRPr lang="ko-KR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88382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Convolution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fully connected layer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16/19</a:t>
            </a:r>
            <a:r>
              <a:rPr lang="ko-KR" altLang="en-US" baseline="0" dirty="0" smtClean="0"/>
              <a:t>층으로 더 깊게 </a:t>
            </a:r>
            <a:r>
              <a:rPr lang="ko-KR" altLang="en-US" baseline="0" dirty="0" err="1" smtClean="0"/>
              <a:t>만듬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Pooling layer</a:t>
            </a:r>
            <a:r>
              <a:rPr lang="ko-KR" altLang="en-US" baseline="0" dirty="0" smtClean="0"/>
              <a:t>를 두어 크기를 절반으로 줄이는 처리 추가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는 구성이 간단해서 이해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변형 쉬워 여러 분야 많이 응용됨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VGGNet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개발자들은 모델의 깊이가 성능에 얼마나 영향을 끼칠지에 집중하여 연구하였다고 논문에서 밝힘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깊은 네트워크를 가지고 있지만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뒤에 설명할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비교하면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구조가 매우 간단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VGGNet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특징은 작은 필터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3x3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크기의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convolution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연산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AlexNet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경우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첫번째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convolution layer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필터 크기는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11x11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VGG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처음부터 끝까지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3x3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필터 크기를 사용하여 좋은 성과를 거둠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3x3 convolution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연산을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여러번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하는 것은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여러번의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비선형 처리를 해주는 것이므로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큰 필터로 한번 연산 했을 때보다 더 많은 비선형성을 가질 수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있음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두번째로는 그럼에도 불구하고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3x3 convolution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여러 번 했을 때 더 적다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단점은 여전히 많은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753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구글에서 깊은 신경 네트워크의 계산 부담을 줄이기 위한 </a:t>
            </a:r>
            <a:r>
              <a:rPr lang="en-US" altLang="ko-KR" dirty="0" err="1" smtClean="0"/>
              <a:t>GoogLeNet</a:t>
            </a:r>
            <a:r>
              <a:rPr lang="ko-KR" altLang="en-US" baseline="0" dirty="0" smtClean="0"/>
              <a:t>의 구조 고안</a:t>
            </a:r>
            <a:r>
              <a:rPr lang="en-US" altLang="ko-KR" baseline="0" dirty="0" smtClean="0"/>
              <a:t>. 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세로 방향으로 깊을 뿐만 아니라 </a:t>
            </a:r>
            <a:r>
              <a:rPr lang="ko-KR" altLang="en-US" dirty="0" err="1" smtClean="0"/>
              <a:t>가로방향도</a:t>
            </a:r>
            <a:r>
              <a:rPr lang="ko-KR" altLang="en-US" dirty="0" smtClean="0"/>
              <a:t> 깊음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r>
              <a:rPr lang="en-US" altLang="ko-KR" dirty="0" smtClean="0"/>
              <a:t>2014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이미지넷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챌린지</a:t>
            </a:r>
            <a:r>
              <a:rPr lang="ko-KR" altLang="en-US" baseline="0" dirty="0" smtClean="0"/>
              <a:t> 우승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(2</a:t>
            </a:r>
            <a:r>
              <a:rPr lang="ko-KR" altLang="en-US" baseline="0" dirty="0" smtClean="0"/>
              <a:t>등은 </a:t>
            </a:r>
            <a:r>
              <a:rPr lang="en-US" altLang="ko-KR" baseline="0" dirty="0" smtClean="0"/>
              <a:t>ResNet)</a:t>
            </a:r>
          </a:p>
          <a:p>
            <a:pPr marL="158750" indent="0">
              <a:buNone/>
            </a:pPr>
            <a:r>
              <a:rPr lang="ko-KR" altLang="en-US" dirty="0" smtClean="0"/>
              <a:t>가로 방향의 폭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동그라미 친 부분 </a:t>
            </a:r>
            <a:r>
              <a:rPr lang="ko-KR" altLang="en-US" baseline="0" dirty="0" err="1" smtClean="0"/>
              <a:t>인셉션</a:t>
            </a:r>
            <a:r>
              <a:rPr lang="ko-KR" altLang="en-US" baseline="0" dirty="0" smtClean="0"/>
              <a:t> 구조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err="1" smtClean="0"/>
              <a:t>인셉션의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bottleneck </a:t>
            </a:r>
            <a:r>
              <a:rPr lang="ko-KR" altLang="en-US" dirty="0" smtClean="0"/>
              <a:t>레이어는 각 레이어에서 기능의 수와 작업을 줄여서 추론 시간을 낮게 유지할 수 있음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r>
              <a:rPr lang="ko-KR" altLang="en-US" dirty="0" smtClean="0"/>
              <a:t>즉 </a:t>
            </a:r>
            <a:r>
              <a:rPr lang="en-US" altLang="ko-KR" dirty="0" smtClean="0"/>
              <a:t>1X1 </a:t>
            </a:r>
            <a:r>
              <a:rPr lang="ko-KR" altLang="en-US" dirty="0" smtClean="0"/>
              <a:t>크기 필터는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제거와 고속 처리에 기여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r>
              <a:rPr lang="en-US" altLang="ko-KR" dirty="0" err="1" smtClean="0"/>
              <a:t>Convoltuion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데이터를 전달하기 전에 </a:t>
            </a:r>
            <a:r>
              <a:rPr lang="ko-KR" altLang="en-US" dirty="0" err="1" smtClean="0"/>
              <a:t>피쳐의</a:t>
            </a:r>
            <a:r>
              <a:rPr lang="ko-KR" altLang="en-US" dirty="0" smtClean="0"/>
              <a:t> 수는 </a:t>
            </a:r>
            <a:r>
              <a:rPr lang="en-US" altLang="ko-KR" dirty="0" smtClean="0"/>
              <a:t>4 </a:t>
            </a:r>
            <a:r>
              <a:rPr lang="ko-KR" altLang="en-US" dirty="0" smtClean="0"/>
              <a:t>배 감소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계산 비용이 크게 </a:t>
            </a:r>
            <a:r>
              <a:rPr lang="ko-KR" altLang="en-US" dirty="0" err="1" smtClean="0"/>
              <a:t>절감되었으며이</a:t>
            </a:r>
            <a:r>
              <a:rPr lang="ko-KR" altLang="en-US" dirty="0" smtClean="0"/>
              <a:t> 아키텍처의 성공으로 이어짐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760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>
                <a:hlinkClick r:id="rId3"/>
              </a:rPr>
              <a:t>http://funmv2013.blogspot.com/2016/09/resnet.html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마이크로 소프트에서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Skip connection </a:t>
            </a:r>
            <a:r>
              <a:rPr lang="ko-KR" altLang="en-US" dirty="0" smtClean="0"/>
              <a:t>도입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층이 지나치게 깊으면 잘 학습되지 않고 성능 하락 문제 발생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입력데이터를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layer </a:t>
            </a:r>
            <a:r>
              <a:rPr lang="ko-KR" altLang="en-US" dirty="0" smtClean="0"/>
              <a:t>뛰어 넘어 출력에 바로 더하는 구조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년의 연구결과는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DNN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깊이의 증가에 따라 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오차률이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점차 개선됨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관찰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그러나 깊이를 단순히 증가만 시키니 학습 오차가 오히려 더 증가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깊이의 한계가 깨진 것은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ILSVRC'2015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DNN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깊이 증가의 혁신이 일어나는데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주인공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개의 층을 가진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넷에 비해 획기적으로 증가된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152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개의 층을 가지고 있음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입력데이터를 출력에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바로더하는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indentity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mapping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덕분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Skip </a:t>
            </a:r>
            <a:r>
              <a:rPr lang="en-US" altLang="ko-K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connectio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이라고도 부름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90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509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https://datascienceschool.net/view-notebook/958022040c544257aa7ba88643d6c032/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275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633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Internal Covariate Shift</a:t>
            </a: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최근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딥러닝에는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대부분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GPU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사용이 되고 있으며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GPU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효율적으로 사용할 수 있도록 보통은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32~256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크기를 갖는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mini-batch SGD(stochastic gradient descent)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방법을 많이 사용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SGD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방식이 효율적이기는 하지만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효과를 거두려면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hyper-parameter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설정에 신경을 많이 써줘야 하며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특히 초기값과 학습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진도율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(learning rate)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매우 중요한 요소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 시 현재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입력은 모든 이전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파라미터의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변화에 영향을 받게 되며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망이 깊어짐에 따라 이전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에서의 작은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변화가 증폭되어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뒷단에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큰 영향</a:t>
            </a: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이처럼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학습하는 도중에 이전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-KR" alt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변화로 인해 현재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입력의 분포가 바뀌는 현상을 “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Covariate Shift”</a:t>
            </a:r>
          </a:p>
          <a:p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이것은 예전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TV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오락 프로에서 귀마개를 하고 상대방의 입 모양을 보고 무슨 말인지 알아내는 게임과 비슷하다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970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c25b19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c25b19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Covariate Shift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 줄이는 방법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Internal Covariate Shift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 줄이는 대표적인 방법 중 하나는 각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 들어가는 입력을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whitening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시키는 것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여기서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whitening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 시킨다는 의미는 입력을 평균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0, 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분산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 바꿔준다는 것</a:t>
            </a:r>
          </a:p>
          <a:p>
            <a:endParaRPr lang="en-US" altLang="ko-KR" dirty="0" smtClean="0"/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 평균과 분산을 조정하는 과정이 별도의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 있는 것이 아니라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신경망 안에 포함이 되어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training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시에 평균과 분산을 조정하는 과정 역시 같이 조절이 된다는 점이 단순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whitening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 구별되는 차이점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 테스트 시와 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학습시에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적용하는 방법이 좀 다르다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 시에 각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mini-batch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마다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γ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 구하고 그 값을 저장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Test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시에는 학습 시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mini-batch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마다 구했던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γ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β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 평균을 사용한다는 점이 다르며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아래 그림처럼 표현이 가능하다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99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04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실습 하기 전에 </a:t>
            </a:r>
            <a:r>
              <a:rPr lang="en-US" altLang="ko-KR" dirty="0" smtClean="0"/>
              <a:t>neural</a:t>
            </a:r>
            <a:r>
              <a:rPr lang="en-US" altLang="ko-KR" baseline="0" dirty="0" smtClean="0"/>
              <a:t> network, CNN </a:t>
            </a:r>
            <a:r>
              <a:rPr lang="ko-KR" altLang="en-US" baseline="0" dirty="0" smtClean="0"/>
              <a:t>계열 중심으로 역사 살펴보기</a:t>
            </a:r>
            <a:endParaRPr lang="en-US" altLang="ko-KR" baseline="0" dirty="0" smtClean="0"/>
          </a:p>
          <a:p>
            <a:pPr marL="457200" indent="-298450">
              <a:buFontTx/>
              <a:buChar char="-"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스탠포드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페이페이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교수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인터넷에 존재하는 많은 이미지 모아서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ImageNet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만듬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FontTx/>
              <a:buChar char="-"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 클래스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FontTx/>
              <a:buChar char="-"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데이터셋은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백만개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테스트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데이터셋은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십만개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298450">
              <a:buFontTx/>
              <a:buChar char="-"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ILSVRC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챌린지에서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사용하는 데이터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챌린지를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열어 누가 컴퓨터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분야에서 제일 뛰어난 기술을 갖고 있는지를 겨룹니다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매년 새로운 승자가 등장하고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그렇게 등장한 기술들은 거의 대부분 반드시 사용해야만 하는 기술이 되곤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아쉽게도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2017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년을 마지막으로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챌린지는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끝났지만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많은 새로운 모델들이 나오게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되는 계기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298450">
              <a:buFontTx/>
              <a:buChar char="-"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32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- 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축은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슬라이드에서 보았듯 인풋이 들어가 아웃풋을 내기까지 </a:t>
            </a:r>
            <a:r>
              <a:rPr lang="en-US" altLang="ko-KR" baseline="0" dirty="0" smtClean="0"/>
              <a:t>single forward</a:t>
            </a:r>
            <a:r>
              <a:rPr lang="ko-KR" altLang="en-US" baseline="0" dirty="0" smtClean="0"/>
              <a:t>에 필요한 </a:t>
            </a:r>
            <a:r>
              <a:rPr lang="en-US" altLang="ko-KR" baseline="0" dirty="0" smtClean="0"/>
              <a:t>operation </a:t>
            </a:r>
            <a:r>
              <a:rPr lang="ko-KR" altLang="en-US" baseline="0" dirty="0" smtClean="0"/>
              <a:t>수 </a:t>
            </a:r>
            <a:endParaRPr lang="en-US" altLang="ko-KR" baseline="0" dirty="0" smtClean="0"/>
          </a:p>
          <a:p>
            <a:pPr marL="457200" indent="-298450">
              <a:buFontTx/>
              <a:buChar char="-"/>
            </a:pP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축은 </a:t>
            </a:r>
            <a:r>
              <a:rPr lang="en-US" altLang="ko-KR" baseline="0" dirty="0" smtClean="0"/>
              <a:t>ImageNet classification</a:t>
            </a:r>
            <a:r>
              <a:rPr lang="ko-KR" altLang="en-US" baseline="0" dirty="0" smtClean="0"/>
              <a:t>에서 정확도</a:t>
            </a:r>
            <a:endParaRPr lang="en-US" altLang="ko-KR" baseline="0" dirty="0" smtClean="0"/>
          </a:p>
          <a:p>
            <a:pPr marL="457200" indent="-298450">
              <a:buFontTx/>
              <a:buChar char="-"/>
            </a:pPr>
            <a:r>
              <a:rPr lang="ko-KR" altLang="en-US" baseline="0" dirty="0" smtClean="0"/>
              <a:t>원의 </a:t>
            </a:r>
            <a:r>
              <a:rPr lang="ko-KR" altLang="en-US" dirty="0" smtClean="0"/>
              <a:t>네트워크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수에 비례</a:t>
            </a:r>
            <a:endParaRPr lang="en-US" altLang="ko-KR" dirty="0" smtClean="0"/>
          </a:p>
          <a:p>
            <a:pPr marL="457200" indent="-298450">
              <a:buFontTx/>
              <a:buChar char="-"/>
            </a:pPr>
            <a:endParaRPr lang="en-US" altLang="ko-KR" dirty="0" smtClean="0"/>
          </a:p>
          <a:p>
            <a:pPr marL="158750" indent="0">
              <a:buFontTx/>
              <a:buNone/>
            </a:pPr>
            <a:r>
              <a:rPr lang="ko-KR" altLang="en-US" dirty="0" smtClean="0"/>
              <a:t>왼쪽 그래프 보면 확인할 수 있는 것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r>
              <a:rPr lang="en-US" altLang="ko-KR" dirty="0" smtClean="0"/>
              <a:t>VGG</a:t>
            </a:r>
            <a:r>
              <a:rPr lang="ko-KR" altLang="en-US" dirty="0" smtClean="0"/>
              <a:t>의 경우 굉장히 많은 분야에서 사용</a:t>
            </a:r>
            <a:r>
              <a:rPr lang="en-US" altLang="ko-KR" dirty="0" smtClean="0"/>
              <a:t>, but </a:t>
            </a:r>
            <a:r>
              <a:rPr lang="ko-KR" altLang="en-US" dirty="0" smtClean="0"/>
              <a:t>계산요구량과 </a:t>
            </a:r>
            <a:r>
              <a:rPr lang="ko-KR" altLang="en-US" dirty="0" err="1" smtClean="0"/>
              <a:t>파라미터수의</a:t>
            </a:r>
            <a:r>
              <a:rPr lang="ko-KR" altLang="en-US" dirty="0" smtClean="0"/>
              <a:t> 관점에서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가장 </a:t>
            </a:r>
            <a:r>
              <a:rPr lang="en-US" altLang="ko-KR" dirty="0" smtClean="0"/>
              <a:t>expensive</a:t>
            </a:r>
            <a:r>
              <a:rPr lang="ko-KR" altLang="en-US" dirty="0" smtClean="0"/>
              <a:t>한 구조이다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다른 </a:t>
            </a:r>
            <a:r>
              <a:rPr lang="ko-KR" altLang="en-US" dirty="0" err="1" smtClean="0"/>
              <a:t>모델구조의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가파른 직선을 형성하는 경향성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r>
              <a:rPr lang="ko-KR" altLang="en-US" dirty="0" smtClean="0"/>
              <a:t>이는 </a:t>
            </a:r>
            <a:r>
              <a:rPr lang="en-US" altLang="ko-KR" dirty="0" smtClean="0"/>
              <a:t>Inception</a:t>
            </a:r>
            <a:r>
              <a:rPr lang="en-US" altLang="ko-KR" baseline="0" dirty="0" smtClean="0"/>
              <a:t> Net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ResNet</a:t>
            </a:r>
            <a:r>
              <a:rPr lang="ko-KR" altLang="en-US" baseline="0" dirty="0" smtClean="0"/>
              <a:t>의 발달로 </a:t>
            </a:r>
            <a:r>
              <a:rPr lang="ko-KR" altLang="en-US" baseline="0" dirty="0" err="1" smtClean="0"/>
              <a:t>끝에가서는</a:t>
            </a:r>
            <a:r>
              <a:rPr lang="ko-KR" altLang="en-US" baseline="0" dirty="0" smtClean="0"/>
              <a:t> 점점 평평해지는 것을 볼 수 있습니다</a:t>
            </a:r>
            <a:r>
              <a:rPr lang="en-US" altLang="ko-KR" baseline="0" dirty="0" smtClean="0"/>
              <a:t>. </a:t>
            </a:r>
          </a:p>
          <a:p>
            <a:pPr marL="158750" indent="0">
              <a:buNone/>
            </a:pPr>
            <a:r>
              <a:rPr lang="ko-KR" altLang="en-US" baseline="0" dirty="0" smtClean="0"/>
              <a:t>이는 무조건 모델을 레이어를 </a:t>
            </a:r>
            <a:r>
              <a:rPr lang="ko-KR" altLang="en-US" baseline="0" dirty="0" err="1" smtClean="0"/>
              <a:t>많이가지고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파라미터수가</a:t>
            </a:r>
            <a:r>
              <a:rPr lang="ko-KR" altLang="en-US" baseline="0" dirty="0" smtClean="0"/>
              <a:t> 많도록 복잡하게 만드는 것이 좋은 것이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효율성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비용도 중요함</a:t>
            </a:r>
            <a:r>
              <a:rPr lang="en-US" altLang="ko-KR" baseline="0" dirty="0" smtClean="0"/>
              <a:t>. 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오른쪽 그래프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ENET</a:t>
            </a:r>
            <a:r>
              <a:rPr lang="ko-KR" altLang="en-US" baseline="0" dirty="0" smtClean="0"/>
              <a:t>을 비교해보면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정확도는 비슷하지만 네트워크 </a:t>
            </a:r>
            <a:r>
              <a:rPr lang="ko-KR" altLang="en-US" baseline="0" dirty="0" err="1" smtClean="0"/>
              <a:t>파라미터</a:t>
            </a:r>
            <a:r>
              <a:rPr lang="ko-KR" altLang="en-US" baseline="0" dirty="0" smtClean="0"/>
              <a:t> 수 큰 차이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r>
              <a:rPr lang="ko-KR" altLang="en-US" baseline="0" dirty="0" smtClean="0"/>
              <a:t>그래서 </a:t>
            </a:r>
            <a:r>
              <a:rPr lang="en-US" altLang="ko-KR" baseline="0" dirty="0" err="1" smtClean="0"/>
              <a:t>Enet</a:t>
            </a:r>
            <a:r>
              <a:rPr lang="ko-KR" altLang="en-US" baseline="0" dirty="0" smtClean="0"/>
              <a:t>에 비해 효율성이 떨어짐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9785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ko-KR" altLang="en-US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한편 이러한 많은 모델이 나오게 된 배경에는 앞서 말했듯 </a:t>
            </a:r>
            <a:r>
              <a:rPr lang="ko-KR" altLang="en-US" sz="1100" b="0" i="0" u="none" strike="noStrike" cap="none" dirty="0" err="1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이미지넷</a:t>
            </a:r>
            <a:r>
              <a:rPr lang="ko-KR" altLang="en-US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챌린지가</a:t>
            </a:r>
            <a:r>
              <a:rPr lang="ko-KR" altLang="en-US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있고</a:t>
            </a:r>
            <a:r>
              <a:rPr lang="en-US" altLang="ko-KR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ko-KR" altLang="en-US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그 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중 처음으로 출발선을 끊은 것은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LeNet5.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을 포함한 </a:t>
            </a:r>
            <a:r>
              <a:rPr lang="en-US" altLang="ko-KR" sz="1100" b="0" i="0" u="none" strike="noStrike" cap="none" baseline="0" dirty="0" err="1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LeNet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년대에 이미 제안된 알고리즘이지만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, computing power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가 충분하지 못해서 실제로 구현은 못 함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근데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년에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구조는 동일하지만 네트워크 크기를 키운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LeNet5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를 제안하고 이 모델이 당시 최신 기술보다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MNIST </a:t>
            </a:r>
            <a:r>
              <a:rPr lang="ko-KR" altLang="en-US" sz="1100" b="0" i="0" u="none" strike="noStrike" cap="none" baseline="0" dirty="0" err="1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데이터셋에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큰 차이로 정확도를 높여 주목 받음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en-US" altLang="ko-KR" sz="1100" b="0" i="0" u="none" strike="noStrike" cap="none" dirty="0" smtClean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en-US" altLang="ko-KR" dirty="0" smtClean="0">
              <a:hlinkClick r:id="rId3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://dataconomy.com/2017/04/history-neural-networks/</a:t>
            </a:r>
            <a:endParaRPr lang="en-US" altLang="ko-KR" dirty="0"/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ko-KR" dirty="0">
                <a:hlinkClick r:id="rId4"/>
              </a:rPr>
              <a:t>https://arxiv.org/ftp/arxiv/papers/1803/1803.01164.pdf</a:t>
            </a:r>
            <a:endParaRPr lang="en-US" altLang="ko-KR" dirty="0"/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en-US" altLang="ko-KR" sz="11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0" i="0" u="none" strike="noStrike" cap="none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LeNet</a:t>
            </a:r>
            <a:r>
              <a:rPr lang="en-US" altLang="ko-KR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was proposed in the 1990s, limited computation capability and memory capacity made the algorithm difficult to implement until about 2010.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proposed CNNs with the back-propagation algorithm and experimented on handwritten digits dataset to achieve state-of-the-art accuracies.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2 convolution (conv) layers, 2 sub-sampling layers, 2 fully connected layers, and an output layer with Gaussian connection. 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total number of weights and Multiply and Accumulates (MACs) are 431k and 2.3M respectively. </a:t>
            </a:r>
            <a:endParaRPr lang="ko-KR" altLang="en-US" sz="11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23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딥러닝이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처음으로 주목 받기 시작했던 때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2012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년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이미지넷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챌린지에서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제프리힌튼의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AlexNet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압도적인 큰 차이로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en-US" altLang="ko-KR" dirty="0" err="1" smtClean="0"/>
              <a:t>AlexNet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top 5 test error </a:t>
            </a:r>
            <a:r>
              <a:rPr lang="ko-KR" altLang="en-US" dirty="0" smtClean="0"/>
              <a:t>기준 </a:t>
            </a:r>
            <a:r>
              <a:rPr lang="en-US" altLang="ko-KR" dirty="0" smtClean="0"/>
              <a:t>15.4%</a:t>
            </a:r>
            <a:r>
              <a:rPr lang="ko-KR" altLang="en-US" dirty="0" smtClean="0"/>
              <a:t>를 기록해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위</a:t>
            </a:r>
            <a:r>
              <a:rPr lang="en-US" altLang="ko-KR" dirty="0" smtClean="0"/>
              <a:t>(26.2%)</a:t>
            </a:r>
            <a:r>
              <a:rPr lang="ko-KR" altLang="en-US" dirty="0" smtClean="0"/>
              <a:t>를 큰 폭으로 따돌리고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위를 차지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다른 팀들 대부분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SVM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같은 전통적 머신 러닝 기법 사용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힌튼은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신경망 방식의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딥러닝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모델 기반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 rtl="0">
              <a:buNone/>
            </a:pP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현재 페이스북 수장인 얀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르쿤이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제안했지만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단순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손글씨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정도 학습에 그치고 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해상도 높거나 복잡한 사진 성능 떨어짐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SVM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같은 다른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머신러닝기법에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자리를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내어줌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그럼 </a:t>
            </a:r>
            <a:r>
              <a:rPr lang="en-US" altLang="ko-K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alexnet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기존의 </a:t>
            </a:r>
            <a:r>
              <a:rPr lang="en-US" altLang="ko-K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lenet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다르게 어떻게 성능 높일 수 있었는지 살펴보면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09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일반적인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머신러닝과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마찬가지로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뉴럴넷의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딜레마는 최적화와 일반화 사이의 균형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 데이터를 가장 잘 분류할 수 있도록 최적화하는 것이 중요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동시에 처음 보는 테스트셋에서 좋은 결과를 얻는 일반화 능력이 필요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보통 최적화가 잘 되면 일반화가 떨어지고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일반화를 높이면 학습 시 최적화가 안됨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고차원의 이미지를 잘 분류하도록 최적화하려면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여러 계층으로 붙여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딥러닝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같은 깊은 신경망을 구성해야 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하지만 이럴 경우 오차의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미분값인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점점 사라지는 현상이 발생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소실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vanishing gradient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라고 하고 이것 때문에 학습이 오래 걸리거나 아예 불가능해짐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Vanishing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gradient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가장 큰 원인 중 하나는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시그모이드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같은 활성화 함수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(activation function)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라는 것이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연구를 통해 밝혀짐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각 뉴런의 입력과 가중치의 곱을 모두 합하여 출력 신호로 변환하는 곳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뉴럴넷에서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활성화 함수가 없다면 입력과 가중치의 행렬 계산만 있어 선형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변환만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가설 공간을 세부적으로 분류하기 위해서는 반드시 활성화 함수를 거쳐 비선형으로 바꿔야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947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뉴럴넷에서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활성화 함수가 없다면 입력과 가중치의 행렬 계산만 있어 선형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변환만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가설 공간을 세부적으로 분류하기 위해서는 반드시 활성화 함수를 거쳐 비선형으로 바꿔야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08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sub 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4762CB-BD35-4ABA-80C1-622D3E20B4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810544"/>
            <a:ext cx="11069148" cy="464690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EDDBA1-58F4-42AB-AC48-4CF0F38293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555" y="1015431"/>
            <a:ext cx="8091277" cy="594884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7" name="Google Shape;47;p9"/>
          <p:cNvSpPr/>
          <p:nvPr/>
        </p:nvSpPr>
        <p:spPr>
          <a:xfrm rot="5400000">
            <a:off x="2595233" y="3357000"/>
            <a:ext cx="68572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12192000" cy="62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6163633"/>
            <a:ext cx="12192000" cy="98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6000" cy="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634000" y="1678033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4762CB-BD35-4ABA-80C1-622D3E20B4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32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7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1" name="Google Shape;11;p2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8" name="Google Shape;38;p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60" r:id="rId3"/>
    <p:sldLayoutId id="2147483648" r:id="rId4"/>
    <p:sldLayoutId id="2147483649" r:id="rId5"/>
    <p:sldLayoutId id="2147483650" r:id="rId6"/>
    <p:sldLayoutId id="2147483651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af-ZA" altLang="ko" dirty="0"/>
              <a:t>AI Expert </a:t>
            </a:r>
            <a: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프로그램 실습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af-ZA" altLang="ko" b="1" dirty="0"/>
              <a:t>7/10 Basic of CNN, Image Classification, Style Transfer</a:t>
            </a:r>
            <a:endParaRPr lang="af-Z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3074" name="Picture 2" descr="image06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92" y="2220685"/>
            <a:ext cx="8316186" cy="33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5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4098" name="Picture 2" descr="image07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56" y="2120757"/>
            <a:ext cx="9507032" cy="330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5122" name="Picture 2" descr="image08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567" y="2002862"/>
            <a:ext cx="6752189" cy="365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r>
              <a:rPr lang="en-US" altLang="ko-KR" dirty="0"/>
              <a:t> (2014)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93813-AF67-4C1C-B18E-D384378A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21240" y="3467552"/>
            <a:ext cx="4567525" cy="1029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4A2E4-1473-4CBA-B882-1E736172C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9"/>
          <a:stretch/>
        </p:blipFill>
        <p:spPr>
          <a:xfrm>
            <a:off x="4976443" y="1610315"/>
            <a:ext cx="4237895" cy="487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1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ception netì ëí ì´ë¯¸ì§ ê²ìê²°ê³¼">
            <a:extLst>
              <a:ext uri="{FF2B5EF4-FFF2-40B4-BE49-F238E27FC236}">
                <a16:creationId xmlns:a16="http://schemas.microsoft.com/office/drawing/2014/main" id="{372A5755-1E1D-4D8B-84A4-233A6C91E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12" y="1840276"/>
            <a:ext cx="9705034" cy="413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(2014)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A7858-5876-47C4-957E-D9273E744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2" y="2654264"/>
            <a:ext cx="5469443" cy="2505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1FF7D-728E-4E37-8FD7-856C2E56C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125" y="2544944"/>
            <a:ext cx="40767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94A176-5D1E-4ECE-8A88-4A7B37DD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32" y="2483093"/>
            <a:ext cx="7244862" cy="2639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(2015)</a:t>
            </a:r>
            <a:endParaRPr lang="ko-KR" altLang="en-US" dirty="0"/>
          </a:p>
        </p:txBody>
      </p:sp>
      <p:pic>
        <p:nvPicPr>
          <p:cNvPr id="8194" name="Picture 2" descr="resnetì ëí ì´ë¯¸ì§ ê²ìê²°ê³¼">
            <a:extLst>
              <a:ext uri="{FF2B5EF4-FFF2-40B4-BE49-F238E27FC236}">
                <a16:creationId xmlns:a16="http://schemas.microsoft.com/office/drawing/2014/main" id="{B7FDF552-8A58-4543-886B-54A45A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072848" y="4963591"/>
            <a:ext cx="10832137" cy="47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C51B3-D36C-4BEB-ADD3-255A53364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1" y="2335456"/>
            <a:ext cx="5200650" cy="317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782E3-CD6B-4EF3-90D3-A54D2253A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254" y="2483093"/>
            <a:ext cx="30384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9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1.25E-6 -0.88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DenseNet</a:t>
            </a:r>
            <a:r>
              <a:rPr lang="en-US" altLang="ko-KR" dirty="0"/>
              <a:t> (2016)</a:t>
            </a:r>
            <a:endParaRPr lang="ko-KR" altLang="en-US" dirty="0"/>
          </a:p>
        </p:txBody>
      </p:sp>
      <p:pic>
        <p:nvPicPr>
          <p:cNvPr id="9218" name="Picture 2" descr="https://i.imgur.com/EITg2BX.png">
            <a:extLst>
              <a:ext uri="{FF2B5EF4-FFF2-40B4-BE49-F238E27FC236}">
                <a16:creationId xmlns:a16="http://schemas.microsoft.com/office/drawing/2014/main" id="{E3BC8DAF-65ED-4F72-84E4-A1616E36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92" y="1961738"/>
            <a:ext cx="5474416" cy="390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7860-2BB7-421A-B4DB-4F5C2C71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A75B-F049-4D9F-85B3-0D898FCC5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2015 ILSVRC 1</a:t>
            </a:r>
            <a:r>
              <a:rPr lang="en-US" altLang="ko-KR" baseline="30000" dirty="0"/>
              <a:t>st </a:t>
            </a:r>
            <a:r>
              <a:rPr lang="en-US" altLang="ko-KR" dirty="0"/>
              <a:t>ranked / error – 3.6%</a:t>
            </a:r>
          </a:p>
          <a:p>
            <a:r>
              <a:rPr lang="en-US" altLang="ko-KR" dirty="0"/>
              <a:t>Human error – 5 ~10 %</a:t>
            </a:r>
          </a:p>
          <a:p>
            <a:r>
              <a:rPr lang="en-US" altLang="ko-KR" dirty="0"/>
              <a:t>Vanishing gradient problem </a:t>
            </a:r>
          </a:p>
          <a:p>
            <a:r>
              <a:rPr lang="en-US" altLang="ko-KR" dirty="0"/>
              <a:t>Residual block</a:t>
            </a:r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D4CC9-2298-4168-A0A9-BE29672D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64" y="2905123"/>
            <a:ext cx="7244862" cy="26398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0CA28A-254B-420C-935D-597E6C87EC27}"/>
              </a:ext>
            </a:extLst>
          </p:cNvPr>
          <p:cNvGrpSpPr/>
          <p:nvPr/>
        </p:nvGrpSpPr>
        <p:grpSpPr>
          <a:xfrm>
            <a:off x="3437609" y="2342855"/>
            <a:ext cx="5256492" cy="3967510"/>
            <a:chOff x="3437609" y="2342855"/>
            <a:chExt cx="5256492" cy="39675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F0F1A8-C1A4-4943-A2C4-A60C6AFD1F7F}"/>
                </a:ext>
              </a:extLst>
            </p:cNvPr>
            <p:cNvSpPr/>
            <p:nvPr/>
          </p:nvSpPr>
          <p:spPr>
            <a:xfrm>
              <a:off x="3437609" y="4973934"/>
              <a:ext cx="5256492" cy="133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A8EA94-F780-4E46-A490-6A47F16A6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7609" y="2342855"/>
              <a:ext cx="5256492" cy="29997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1A2A46-A972-43D6-BDA1-39E23E7C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6089" y="5572817"/>
              <a:ext cx="3210265" cy="72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6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7860-2BB7-421A-B4DB-4F5C2C71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A75B-F049-4D9F-85B3-0D898FCC5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</a:p>
          <a:p>
            <a:endParaRPr lang="ko-KR" altLang="en-US" dirty="0"/>
          </a:p>
        </p:txBody>
      </p:sp>
      <p:pic>
        <p:nvPicPr>
          <p:cNvPr id="12290" name="Picture 2" descr="resnet batch normalizationì ëí ì´ë¯¸ì§ ê²ìê²°ê³¼">
            <a:extLst>
              <a:ext uri="{FF2B5EF4-FFF2-40B4-BE49-F238E27FC236}">
                <a16:creationId xmlns:a16="http://schemas.microsoft.com/office/drawing/2014/main" id="{0D4FB8C4-2EBE-4A59-AC45-D57CEB9BA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1" r="67295"/>
          <a:stretch/>
        </p:blipFill>
        <p:spPr bwMode="auto">
          <a:xfrm>
            <a:off x="1391228" y="1667571"/>
            <a:ext cx="2889372" cy="466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atch normalizationì ëí ì´ë¯¸ì§ ê²ìê²°ê³¼">
            <a:extLst>
              <a:ext uri="{FF2B5EF4-FFF2-40B4-BE49-F238E27FC236}">
                <a16:creationId xmlns:a16="http://schemas.microsoft.com/office/drawing/2014/main" id="{1B100584-67E3-4C48-BCB9-50DCE071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604" y="2263516"/>
            <a:ext cx="6579095" cy="347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0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7860-2BB7-421A-B4DB-4F5C2C71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A75B-F049-4D9F-85B3-0D898FCC5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</a:p>
          <a:p>
            <a:endParaRPr lang="ko-KR" altLang="en-US" dirty="0"/>
          </a:p>
        </p:txBody>
      </p:sp>
      <p:pic>
        <p:nvPicPr>
          <p:cNvPr id="13314" name="Picture 2" descr="https://charlesmartin14.files.wordpress.com/2017/06/batchnorm2-e1497643748774.png?w=409">
            <a:extLst>
              <a:ext uri="{FF2B5EF4-FFF2-40B4-BE49-F238E27FC236}">
                <a16:creationId xmlns:a16="http://schemas.microsoft.com/office/drawing/2014/main" id="{72441663-F6B3-4C1C-89B4-5AC3C312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9" y="2326665"/>
            <a:ext cx="4513541" cy="288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ê°ì¡±ì¤ë½ê´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3" t="8094" r="6639" b="9715"/>
          <a:stretch/>
        </p:blipFill>
        <p:spPr bwMode="auto">
          <a:xfrm>
            <a:off x="6015400" y="2357626"/>
            <a:ext cx="3870542" cy="281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" dirty="0"/>
              <a:t>Overview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454467" y="1353400"/>
            <a:ext cx="11312800" cy="36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ko" dirty="0"/>
              <a:t>This tutorial is three-fold as follows:</a:t>
            </a:r>
            <a:endParaRPr lang="en-US" altLang="ko" dirty="0"/>
          </a:p>
          <a:p>
            <a:pPr marL="342900">
              <a:buAutoNum type="arabicPeriod"/>
            </a:pPr>
            <a:r>
              <a:rPr lang="en-US" altLang="ko-KR" dirty="0"/>
              <a:t>Basics of CNN</a:t>
            </a:r>
          </a:p>
          <a:p>
            <a:pPr marL="342900">
              <a:buAutoNum type="arabicPeriod"/>
            </a:pPr>
            <a:r>
              <a:rPr lang="en-US" dirty="0"/>
              <a:t>Image Classification</a:t>
            </a:r>
          </a:p>
          <a:p>
            <a:pPr marL="342900">
              <a:buAutoNum type="arabicPeriod"/>
            </a:pPr>
            <a:r>
              <a:rPr lang="en-US" dirty="0"/>
              <a:t>Style Transfer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ko" dirty="0"/>
              <a:t>*  10 minutes break between each part. </a:t>
            </a:r>
            <a:br>
              <a:rPr lang="ko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7860-2BB7-421A-B4DB-4F5C2C71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A75B-F049-4D9F-85B3-0D898FCC5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</a:p>
          <a:p>
            <a:endParaRPr lang="ko-KR" altLang="en-US" dirty="0"/>
          </a:p>
        </p:txBody>
      </p:sp>
      <p:pic>
        <p:nvPicPr>
          <p:cNvPr id="13316" name="Picture 4" descr="https://charlesmartin14.files.wordpress.com/2017/06/screen-shot-2017-06-14-at-10-57-33-am1.png?w=452&amp;h=352">
            <a:extLst>
              <a:ext uri="{FF2B5EF4-FFF2-40B4-BE49-F238E27FC236}">
                <a16:creationId xmlns:a16="http://schemas.microsoft.com/office/drawing/2014/main" id="{70327616-F952-463F-A569-D3B86008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19" y="2140241"/>
            <a:ext cx="43053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blogthumb-phinf.pstatic.net/20160909_28/laonple_14734056124646AS4u_JPEG/%C0%CC%B9%CC%C1%F6_18.jp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22" y="2242158"/>
            <a:ext cx="4929464" cy="309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9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FBC8-D373-4FCF-ABD3-F09BFE0F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2. Image Classification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9D254-86CC-4F78-8794-8E564E7B58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What is Image Classification ?</a:t>
            </a:r>
            <a:endParaRPr lang="ko-KR" altLang="en-US" dirty="0"/>
          </a:p>
        </p:txBody>
      </p:sp>
      <p:pic>
        <p:nvPicPr>
          <p:cNvPr id="2052" name="Picture 4" descr="image classificationì ëí ì´ë¯¸ì§ ê²ìê²°ê³¼">
            <a:extLst>
              <a:ext uri="{FF2B5EF4-FFF2-40B4-BE49-F238E27FC236}">
                <a16:creationId xmlns:a16="http://schemas.microsoft.com/office/drawing/2014/main" id="{BD79FF48-5DA2-47EE-806B-D33446229E20}"/>
              </a:ext>
            </a:extLst>
          </p:cNvPr>
          <p:cNvPicPr>
            <a:picLocks noGrp="1" noChangeAspect="1" noChangeArrowheads="1" noCrop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78" y="1800346"/>
            <a:ext cx="8260643" cy="4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1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5D66-B753-40D9-ADD0-A4D4CD2B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84452-7480-4C95-AB17-AD0DD8BA5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555" y="1015431"/>
            <a:ext cx="11249645" cy="594884"/>
          </a:xfrm>
        </p:spPr>
        <p:txBody>
          <a:bodyPr/>
          <a:lstStyle/>
          <a:p>
            <a:r>
              <a:rPr lang="en-US" altLang="ko-KR" dirty="0"/>
              <a:t>Launch of ImageNet (2009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ILSVRC</a:t>
            </a:r>
            <a:r>
              <a:rPr lang="en-US" altLang="ko-KR" dirty="0"/>
              <a:t>: ImageNet Large Scale Visual Recognition </a:t>
            </a:r>
            <a:r>
              <a:rPr lang="en-US" altLang="ko-KR" dirty="0" smtClean="0"/>
              <a:t>Competition</a:t>
            </a:r>
            <a:endParaRPr lang="en-US" altLang="ko-KR" dirty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4098" name="Picture 2" descr="deep learning">
            <a:extLst>
              <a:ext uri="{FF2B5EF4-FFF2-40B4-BE49-F238E27FC236}">
                <a16:creationId xmlns:a16="http://schemas.microsoft.com/office/drawing/2014/main" id="{3C2A41FF-FB97-497B-B45F-E778D91D2D8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65" y="2512740"/>
            <a:ext cx="7976395" cy="273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FAE5E-BFAB-4E24-813D-B161877DC2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5" t="12035" r="29190" b="31779"/>
          <a:stretch/>
        </p:blipFill>
        <p:spPr>
          <a:xfrm>
            <a:off x="3366229" y="1989374"/>
            <a:ext cx="5084466" cy="3853195"/>
          </a:xfrm>
          <a:prstGeom prst="rect">
            <a:avLst/>
          </a:prstGeom>
        </p:spPr>
      </p:pic>
      <p:pic>
        <p:nvPicPr>
          <p:cNvPr id="4100" name="Picture 4" descr="imagenetì ëí ì´ë¯¸ì§ ê²ìê²°ê³¼">
            <a:extLst>
              <a:ext uri="{FF2B5EF4-FFF2-40B4-BE49-F238E27FC236}">
                <a16:creationId xmlns:a16="http://schemas.microsoft.com/office/drawing/2014/main" id="{2C069F3F-BAAB-42FE-ABDB-2B24CAB0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79" y="2061270"/>
            <a:ext cx="6435642" cy="370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5D66-B753-40D9-ADD0-A4D4CD2B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84452-7480-4C95-AB17-AD0DD8BA5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555" y="1015431"/>
            <a:ext cx="11249645" cy="594884"/>
          </a:xfrm>
        </p:spPr>
        <p:txBody>
          <a:bodyPr/>
          <a:lstStyle/>
          <a:p>
            <a:r>
              <a:rPr lang="en-US" altLang="ko-KR" dirty="0"/>
              <a:t>Top-1 one-crop accuracy versus amount of operations </a:t>
            </a:r>
            <a:br>
              <a:rPr lang="en-US" altLang="ko-KR" dirty="0"/>
            </a:br>
            <a:r>
              <a:rPr lang="en-US" altLang="ko-KR" dirty="0"/>
              <a:t>required for a single forward pass</a:t>
            </a:r>
            <a:endParaRPr lang="ko-KR" altLang="en-US" dirty="0"/>
          </a:p>
        </p:txBody>
      </p:sp>
      <p:pic>
        <p:nvPicPr>
          <p:cNvPr id="5" name="Picture 2" descr="https://cdn-images-1.medium.com/max/800/1*kBpEOy4fzLiFxRLjpxAX6A.png">
            <a:extLst>
              <a:ext uri="{FF2B5EF4-FFF2-40B4-BE49-F238E27FC236}">
                <a16:creationId xmlns:a16="http://schemas.microsoft.com/office/drawing/2014/main" id="{8F586F61-32CC-4115-8CA8-0383ECDB0BB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77" y="2823587"/>
            <a:ext cx="4353510" cy="284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-images-1.medium.com/max/800/1*rokvtiIyLgMqkJiORkaLvA.png">
            <a:extLst>
              <a:ext uri="{FF2B5EF4-FFF2-40B4-BE49-F238E27FC236}">
                <a16:creationId xmlns:a16="http://schemas.microsoft.com/office/drawing/2014/main" id="{969E89AE-B254-40D8-81B7-06945FBA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24" y="2702907"/>
            <a:ext cx="5340699" cy="30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LeNet</a:t>
            </a:r>
            <a:r>
              <a:rPr lang="en-US" altLang="ko-KR" dirty="0"/>
              <a:t> (1998), LeNet5 (2010)</a:t>
            </a:r>
            <a:endParaRPr lang="ko-KR" altLang="en-US" dirty="0"/>
          </a:p>
        </p:txBody>
      </p:sp>
      <p:pic>
        <p:nvPicPr>
          <p:cNvPr id="2052" name="Picture 4" descr="1990s computerì ëí ì´ë¯¸ì§ ê²ìê²°ê³¼">
            <a:extLst>
              <a:ext uri="{FF2B5EF4-FFF2-40B4-BE49-F238E27FC236}">
                <a16:creationId xmlns:a16="http://schemas.microsoft.com/office/drawing/2014/main" id="{A6830B9D-5907-4541-953B-33EB0F0A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79" y="2173410"/>
            <a:ext cx="3227962" cy="32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Cunì ëí ì´ë¯¸ì§ ê²ìê²°ê³¼">
            <a:extLst>
              <a:ext uri="{FF2B5EF4-FFF2-40B4-BE49-F238E27FC236}">
                <a16:creationId xmlns:a16="http://schemas.microsoft.com/office/drawing/2014/main" id="{3448250C-2B45-4441-967B-41101D4D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629" y="1754976"/>
            <a:ext cx="2709887" cy="406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8495A4-5A7A-4DF9-992E-9C211B282B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b="47861"/>
          <a:stretch/>
        </p:blipFill>
        <p:spPr>
          <a:xfrm rot="5400000">
            <a:off x="427943" y="3274941"/>
            <a:ext cx="4677240" cy="15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 íë¦¬ íí¼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88" y="2116359"/>
            <a:ext cx="6144741" cy="344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52EE1D-072E-4577-AA31-748DCA6DE6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b="33159"/>
          <a:stretch/>
        </p:blipFill>
        <p:spPr>
          <a:xfrm rot="5400000">
            <a:off x="1214298" y="2940137"/>
            <a:ext cx="4438772" cy="1779129"/>
          </a:xfrm>
          <a:prstGeom prst="rect">
            <a:avLst/>
          </a:prstGeom>
        </p:spPr>
      </p:pic>
      <p:pic>
        <p:nvPicPr>
          <p:cNvPr id="2058" name="Picture 10" descr="Alex netì ëí ì´ë¯¸ì§ ê²ìê²°ê³¼">
            <a:extLst>
              <a:ext uri="{FF2B5EF4-FFF2-40B4-BE49-F238E27FC236}">
                <a16:creationId xmlns:a16="http://schemas.microsoft.com/office/drawing/2014/main" id="{D9223408-219B-44BF-98A1-C2FA8633C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24" y="2428462"/>
            <a:ext cx="9766444" cy="313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78" y="1713289"/>
            <a:ext cx="62674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6" name="Picture 2" descr="image04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99" y="1811338"/>
            <a:ext cx="6286001" cy="4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euralnetworkexamp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76" y="2015836"/>
            <a:ext cx="9062494" cy="42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9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2050" name="Picture 2" descr="image05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23" y="2242194"/>
            <a:ext cx="9115146" cy="335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Custom 1">
      <a:majorFont>
        <a:latin typeface="Roboto"/>
        <a:ea typeface="나눔고딕"/>
        <a:cs typeface=""/>
      </a:majorFont>
      <a:minorFont>
        <a:latin typeface="Roboto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1143</Words>
  <Application>Microsoft Office PowerPoint</Application>
  <PresentationFormat>와이드스크린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Roboto</vt:lpstr>
      <vt:lpstr>Arial</vt:lpstr>
      <vt:lpstr>Malgun Gothic Semilight</vt:lpstr>
      <vt:lpstr>나눔고딕</vt:lpstr>
      <vt:lpstr>Material</vt:lpstr>
      <vt:lpstr>AI Expert 프로그램 실습</vt:lpstr>
      <vt:lpstr>Overview</vt:lpstr>
      <vt:lpstr>Part 2. Image Classification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ResNet</vt:lpstr>
      <vt:lpstr>ResNet</vt:lpstr>
      <vt:lpstr>ResNet</vt:lpstr>
      <vt:lpstr>ResNet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Expert 프로그램 실습</dc:title>
  <dc:creator>user</dc:creator>
  <cp:lastModifiedBy>lee HS</cp:lastModifiedBy>
  <cp:revision>58</cp:revision>
  <dcterms:modified xsi:type="dcterms:W3CDTF">2019-07-17T04:49:30Z</dcterms:modified>
</cp:coreProperties>
</file>